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tags/tag2.xml" ContentType="application/vnd.openxmlformats-officedocument.presentationml.tags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19D01912-F13B-4613-9E56-9637648C5111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35625BA-4A43-49E1-9B62-8AE6C1D68D3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250002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DB46ED-8206-4279-A02C-805A6ECB2A4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133146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27520DA-D35E-4E9A-8BA0-87750D9E187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313924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B4A181-9A5A-4C2B-89F5-C44DDDCBD35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175084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4F776F-A679-4211-AF13-E36F81508C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33203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0FA776-F431-4152-8B9A-556658A446A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17846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53CE98-0197-4D49-924C-35EF5D9462D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201647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2FB469-A56D-40EF-8A10-970CBDFC5A3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297482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64DF71F-110A-4C30-89BC-1734C5A1DCD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776408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BDDBEF0-4F3F-40DB-9024-74B01769877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673819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ECBE5B-E9FA-4C13-AA76-A4D3AF3B8F3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296397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1119C9C-D873-4B1E-82E7-E21C8EE9E69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60239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540905-12FA-4504-BC4F-C12DB7673CF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997900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F51DC0-54C3-4B82-9FC0-C27F0850397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197743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5A1031-8E69-4D53-B023-56C5B831C8F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14942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BF1864-91F7-49EF-A983-0FA11B6DC7D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6048831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8AD1BC-0EE3-4CF9-B514-DD161112C54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054267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7FF605-714E-45D4-B679-29CF01D2B18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454807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583DBE-0031-4A8B-8A0A-C8F23499145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72477119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EE9DB5E-74CB-4C88-9548-A4993EFF69F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524237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EDCCB5-57C8-4714-BEA9-6FC15A08A2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6443766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F68E74-7936-4C00-AF1F-F019F8BE365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4619984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1787FE-468E-42F7-A3A6-32FC21E83C9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717841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ACE749-B0DC-4B3E-AA87-B26446966E3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185455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7768E0-DBC5-49B0-978D-AF940E0A74C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90694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2B0059-F0AC-40ED-B75A-4645754FD17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0378419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054DBAB-FAEA-4F7C-BFD9-ADC1202530A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147796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266B55-592A-46DA-A56B-F5964F2C7C5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2581329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44CC51-C705-4793-BED5-3E51AB28A6C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2965596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0BEE58-7F11-42B8-8E76-F07BCB89FC8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1602332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81BE61-7FE1-4520-A7E6-B2E7084B3FE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831232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213F30-E0CD-41DD-9C9B-1339F9DA88A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7293142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1CD4B8C-2101-4FBE-A17E-9DB5F20716E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3637672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A3080CF-C487-4ABA-8C41-7F37FA0B773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142779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314631-45E6-49FE-80E6-797E879D6B3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0326911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733348-D737-4254-934A-F687A0B2B61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6334862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92A130-E320-42A9-8EA8-0DBD73DBD4E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4944610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DF0AE7-DA5C-4A39-B785-B7F38CB019F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520727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4B3B33-CD0C-45E9-9BE1-8CFDFD37200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2967246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643F62-4DB5-41AD-A0C5-5EA01AD1FAA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8586471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AEC0C2-F83F-4A9D-8FF8-70CB12F2DA7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7525842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D05D5B-2756-41A4-B0A5-851D34EB179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966680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085812-2DCA-4495-A9AE-A5D3B505A40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6350218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1D1B29-A444-4A08-A768-F28D2388A23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7888547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D5DFA0-2AA8-49F4-94B7-81B4762C5C9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560879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B3D6421-217B-4AB8-B1AC-5A4EB697D64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2285613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A5F6BC9-6D63-4660-A876-36D767B02DE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9627805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ABB24B-AD76-4834-9BB3-995BC02B101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8605831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6EFF47-32EB-4EA3-BF50-2B479D198E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5706117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44EFCF-AB01-403E-B825-D028EDD9006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1938974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E0C974-28F0-4DD0-BE4F-0075417FB79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213499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6CA9A8-0B44-496E-800E-B3621D9B673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1075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AD6FA4-4E2E-467C-AA9C-CB6F25ECEA2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467518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937881-F742-4A8A-B29D-AFA6D9F1744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2512163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DE185AD-E96A-49E5-835A-305FD9B0ECC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9686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D3384-7695-4512-9988-69F62C7DAC3D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FCD344ED-157E-4B3A-A9D8-309103AC9E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96724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F9B6ED-14E9-486D-B580-1BCFA4C0CFFA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EB565E8F-E487-476F-942C-BA772DEB30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08121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B78E0-0D42-4C92-901F-C8B2C5054847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34A0D023-FCD0-48C2-A9B6-11CD88DF59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3741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8BA51-0714-478B-B53C-B70D43ECA311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9C312B21-F105-41DF-ADDF-16462A3D91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6340475"/>
            <a:ext cx="43434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1685704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DECDF-09F4-454C-8E35-AFD04F07959F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34F2B849-0D49-44FF-A781-E14D81C979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433587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61374-42CE-4E7F-89B4-88908842F7B6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D0AF17B9-1D00-4188-8AFE-95DFE6DC8B0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89440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EEC8EB-3A29-42CD-9ABA-8638A9075271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871A3823-02AD-491B-BAFC-7AB28F94FF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05827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690F5-0E1F-4BD8-898D-BDC27402FC18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818312D0-A6A3-40D5-AA44-FB309979D7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57822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18BAE-256B-413F-BB5D-132B240C5D5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3E91A7CB-81CE-4FCA-A4D8-C7423160CC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820603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644DA2-029C-4327-A16D-6970B4AAE806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9CBEF9AE-2AD8-40C7-8C10-C282CDF7EF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6007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C00AA-7080-4534-96CB-B34A3EBBCC04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13-</a:t>
            </a:r>
            <a:fld id="{8116EF34-DB7F-4B15-A8DB-06265C6224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53021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0" y="6340475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FC643700-87D6-4A4D-9637-F8E5D34604A1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46AFA376-4A8C-4DAF-882C-C74BC53875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5638800" y="457200"/>
            <a:ext cx="3276600" cy="1470025"/>
          </a:xfrm>
        </p:spPr>
        <p:txBody>
          <a:bodyPr/>
          <a:lstStyle/>
          <a:p>
            <a:pPr eaLnBrk="1" hangingPunct="1"/>
            <a:r>
              <a:rPr lang="en-US" smtClean="0"/>
              <a:t>Chapter 13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1905000"/>
            <a:ext cx="3352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Interfaces and Inner Classes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29300" y="4989165"/>
            <a:ext cx="2971800" cy="138499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Slides prepared by Rose Williams, </a:t>
            </a:r>
            <a:r>
              <a:rPr lang="en-US" sz="1400" i="1" dirty="0">
                <a:solidFill>
                  <a:schemeClr val="tx1">
                    <a:alpha val="42000"/>
                  </a:schemeClr>
                </a:solidFill>
              </a:rPr>
              <a:t>Binghamton University</a:t>
            </a: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 smtClean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Kenrick Mock, </a:t>
            </a:r>
            <a:r>
              <a:rPr lang="en-US" sz="1400" i="1" dirty="0" smtClean="0">
                <a:solidFill>
                  <a:schemeClr val="tx1">
                    <a:alpha val="42000"/>
                  </a:schemeClr>
                </a:solidFill>
              </a:rPr>
              <a:t>University of Alaska Anchorage</a:t>
            </a: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70624" y="6257836"/>
            <a:ext cx="2133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latin typeface="Calibri" pitchFamily="34" charset="0"/>
              </a:rPr>
              <a:t>Copyright </a:t>
            </a:r>
            <a:r>
              <a:rPr lang="en-US" sz="1100" dirty="0" smtClean="0">
                <a:latin typeface="Calibri" pitchFamily="34" charset="0"/>
              </a:rPr>
              <a:t>© 2017 </a:t>
            </a:r>
            <a:r>
              <a:rPr lang="en-US" sz="1100" dirty="0" smtClean="0">
                <a:latin typeface="Calibri" pitchFamily="34" charset="0"/>
              </a:rPr>
              <a:t>Pearson Ltd. </a:t>
            </a:r>
            <a:br>
              <a:rPr lang="en-US" sz="1100" dirty="0" smtClean="0">
                <a:latin typeface="Calibri" pitchFamily="34" charset="0"/>
              </a:rPr>
            </a:br>
            <a:r>
              <a:rPr lang="en-US" sz="1100" dirty="0" smtClean="0">
                <a:latin typeface="Calibri" pitchFamily="34" charset="0"/>
              </a:rPr>
              <a:t>All rights reserved.</a:t>
            </a:r>
            <a:endParaRPr lang="en-CA" sz="1100" dirty="0">
              <a:latin typeface="Calibri" pitchFamily="34" charset="0"/>
            </a:endParaRPr>
          </a:p>
        </p:txBody>
      </p:sp>
      <p:pic>
        <p:nvPicPr>
          <p:cNvPr id="8" name="Picture 2" descr="http://www-fp.pearsonhighered.com/assets/hip/images/bigcovers/0134041674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" y="0"/>
            <a:ext cx="5545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An Abstract Class Implementing an Interface</a:t>
            </a:r>
          </a:p>
        </p:txBody>
      </p:sp>
      <p:pic>
        <p:nvPicPr>
          <p:cNvPr id="22531" name="Picture 4" descr="D13_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975" y="1181100"/>
            <a:ext cx="7515225" cy="529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B2568309-B6FC-46A4-97A3-3F5E424B65F9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Derived Interfaces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Like classes, an interface may be derived from a base interface</a:t>
            </a:r>
          </a:p>
          <a:p>
            <a:pPr lvl="1" eaLnBrk="1" hangingPunct="1"/>
            <a:r>
              <a:rPr lang="en-US" sz="2400" smtClean="0"/>
              <a:t>This is called </a:t>
            </a:r>
            <a:r>
              <a:rPr lang="en-US" sz="2400" i="1" smtClean="0"/>
              <a:t>extending</a:t>
            </a:r>
            <a:r>
              <a:rPr lang="en-US" sz="2400" smtClean="0"/>
              <a:t> the interface</a:t>
            </a:r>
          </a:p>
          <a:p>
            <a:pPr lvl="1" eaLnBrk="1" hangingPunct="1"/>
            <a:r>
              <a:rPr lang="en-US" sz="2400" smtClean="0"/>
              <a:t>The derived interface must include the phrase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extends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BaseInterfaceName</a:t>
            </a:r>
          </a:p>
          <a:p>
            <a:pPr eaLnBrk="1" hangingPunct="1"/>
            <a:r>
              <a:rPr lang="en-US" sz="2800" smtClean="0"/>
              <a:t>A concrete class that implements a derived interface must have definitions for any methods in the derived interface as well as any methods in the base interface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5155378E-2F43-42B0-A171-D36B91D159C2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Extending an Interface</a:t>
            </a:r>
          </a:p>
        </p:txBody>
      </p:sp>
      <p:pic>
        <p:nvPicPr>
          <p:cNvPr id="24579" name="Picture 5" descr="D13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" y="1638300"/>
            <a:ext cx="748665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543ABDF3-CBBD-4FC0-85A0-69BEC5C2FD38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Pitfall:  Interface Semantics Are Not Enforced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When a class implements an interface, the compiler and run-time system check the syntax of the interface and its implementation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However, neither checks that the body of an interface is consistent with its intended meaning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Required semantics for an interface are normally added to the documentation for an interface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It then becomes the responsibility of each programmer implementing the interface to follow the semantics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If the method body does not satisfy the specified semantics, then software written for classes that implement the interface may not work correctly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14C10F29-3A62-42A4-8B48-B11B3F9FDAEB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Comparable</a:t>
            </a:r>
            <a:r>
              <a:rPr lang="en-US" smtClean="0"/>
              <a:t> Interface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Chapter 6 discussed the Selection Sort algorithm, and examined a method for sorting a partially filled array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double</a:t>
            </a:r>
            <a:r>
              <a:rPr lang="en-US" sz="2400" smtClean="0"/>
              <a:t> into increasing order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This code could be modified to sort into decreasing order, or to sort integers or strings instead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Each of these methods would be essentially the same, but making each modification would be a nuisance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only difference would be the types of values being sorted, and the definition of the ordering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Using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Comparable</a:t>
            </a:r>
            <a:r>
              <a:rPr lang="en-US" sz="2400" smtClean="0"/>
              <a:t> interface could provide a single sorting method that covers all these cases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FAC09CEA-C053-44D5-8FDE-E7C3112E548E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Comparable</a:t>
            </a:r>
            <a:r>
              <a:rPr lang="en-US" smtClean="0"/>
              <a:t> Interface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Comparable</a:t>
            </a:r>
            <a:r>
              <a:rPr lang="en-US" sz="2800" smtClean="0"/>
              <a:t> interface is in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java.lang</a:t>
            </a:r>
            <a:r>
              <a:rPr lang="en-US" sz="2800" smtClean="0"/>
              <a:t> package, and so is automatically available to  any program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It has only the following method heading that must be implemented: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 int compareTo(Object other);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It is the programmer's responsibility to follow the semantics of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Comparable</a:t>
            </a:r>
            <a:r>
              <a:rPr lang="en-US" sz="2800" smtClean="0"/>
              <a:t> interface when implementing it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A1F8057B-E439-4200-8FD8-52AFD4D689D9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Comparable</a:t>
            </a:r>
            <a:r>
              <a:rPr lang="en-US" sz="3200" smtClean="0"/>
              <a:t> Interface Semantics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compareTo</a:t>
            </a:r>
            <a:r>
              <a:rPr lang="en-US" sz="2800" smtClean="0"/>
              <a:t> must return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negative number if the calling object "comes before" the parameter other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zero if the calling object "equals" the parameter other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positive number if the calling object "comes after" the parameter other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If the parameter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other</a:t>
            </a:r>
            <a:r>
              <a:rPr lang="en-US" sz="2800" smtClean="0"/>
              <a:t> is not of the same type as the class being defined, then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ClassCastException</a:t>
            </a:r>
            <a:r>
              <a:rPr lang="en-US" sz="2800" smtClean="0"/>
              <a:t> should be thrown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A06C235A-51FF-4473-A72D-FBD30FC7E8F2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Comparable</a:t>
            </a:r>
            <a:r>
              <a:rPr lang="en-US" sz="3200" smtClean="0"/>
              <a:t> Interface Semantics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Almost any reasonable notion of "comes before" is acceptable</a:t>
            </a:r>
          </a:p>
          <a:p>
            <a:pPr lvl="1" eaLnBrk="1" hangingPunct="1"/>
            <a:r>
              <a:rPr lang="en-US" smtClean="0"/>
              <a:t>In particular, all of the standard less-than relations on numbers and lexicographic ordering on strings are suitable</a:t>
            </a:r>
          </a:p>
          <a:p>
            <a:pPr eaLnBrk="1" hangingPunct="1"/>
            <a:r>
              <a:rPr lang="en-US" smtClean="0"/>
              <a:t>The relationship "comes after" is just the reverse of "comes before"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76ED0D0C-144E-47CD-9F0D-E17C31E4D760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</a:t>
            </a:r>
            <a:r>
              <a:rPr lang="en-US" sz="3200" b="1" smtClean="0">
                <a:latin typeface="Courier New" pitchFamily="49" charset="0"/>
              </a:rPr>
              <a:t>Comparable</a:t>
            </a:r>
            <a:r>
              <a:rPr lang="en-US" sz="3200" smtClean="0"/>
              <a:t> Interface Semantics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Other orderings may be considered, as long as they are a </a:t>
            </a:r>
            <a:r>
              <a:rPr lang="en-US" sz="2400" i="1" smtClean="0"/>
              <a:t>total ordering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Such an ordering must satisfy the following rules: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(</a:t>
            </a:r>
            <a:r>
              <a:rPr lang="en-US" sz="2000" i="1" smtClean="0"/>
              <a:t>Irreflexivity</a:t>
            </a:r>
            <a:r>
              <a:rPr lang="en-US" sz="2000" smtClean="0"/>
              <a:t>) For no object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</a:t>
            </a:r>
            <a:r>
              <a:rPr lang="en-US" sz="2000" smtClean="0"/>
              <a:t> does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</a:t>
            </a:r>
            <a:r>
              <a:rPr lang="en-US" sz="2000" smtClean="0"/>
              <a:t> come before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(</a:t>
            </a:r>
            <a:r>
              <a:rPr lang="en-US" sz="2000" i="1" smtClean="0"/>
              <a:t>Trichotomy</a:t>
            </a:r>
            <a:r>
              <a:rPr lang="en-US" sz="2000" smtClean="0"/>
              <a:t>) For any two object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o1</a:t>
            </a:r>
            <a:r>
              <a:rPr lang="en-US" sz="2000" smtClean="0"/>
              <a:t> and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o2</a:t>
            </a:r>
            <a:r>
              <a:rPr lang="en-US" sz="2000" smtClean="0"/>
              <a:t>, one and only one of the following holds true: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o1</a:t>
            </a:r>
            <a:r>
              <a:rPr lang="en-US" sz="2000" smtClean="0"/>
              <a:t> comes before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o2</a:t>
            </a:r>
            <a:r>
              <a:rPr lang="en-US" sz="2000" smtClean="0"/>
              <a:t>,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o1</a:t>
            </a:r>
            <a:r>
              <a:rPr lang="en-US" sz="2000" smtClean="0"/>
              <a:t> comes after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o2</a:t>
            </a:r>
            <a:r>
              <a:rPr lang="en-US" sz="2000" smtClean="0"/>
              <a:t>, 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o1</a:t>
            </a:r>
            <a:r>
              <a:rPr lang="en-US" sz="2000" smtClean="0"/>
              <a:t> equals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o2</a:t>
            </a:r>
            <a:endParaRPr lang="en-US" sz="2000" smtClean="0"/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(</a:t>
            </a:r>
            <a:r>
              <a:rPr lang="en-US" sz="2000" i="1" smtClean="0"/>
              <a:t>Transitivity</a:t>
            </a:r>
            <a:r>
              <a:rPr lang="en-US" sz="2000" smtClean="0"/>
              <a:t>) If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o1</a:t>
            </a:r>
            <a:r>
              <a:rPr lang="en-US" sz="2000" smtClean="0"/>
              <a:t> comes before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o2</a:t>
            </a:r>
            <a:r>
              <a:rPr lang="en-US" sz="2000" smtClean="0"/>
              <a:t> and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o2</a:t>
            </a:r>
            <a:r>
              <a:rPr lang="en-US" sz="2000" smtClean="0"/>
              <a:t> comes before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o3</a:t>
            </a:r>
            <a:r>
              <a:rPr lang="en-US" sz="2000" smtClean="0"/>
              <a:t>, then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o1</a:t>
            </a:r>
            <a:r>
              <a:rPr lang="en-US" sz="2000" smtClean="0"/>
              <a:t> comes before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o3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"equals" of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compareTo</a:t>
            </a:r>
            <a:r>
              <a:rPr lang="en-US" sz="2400" smtClean="0"/>
              <a:t> method semantics should coincide with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equals</a:t>
            </a:r>
            <a:r>
              <a:rPr lang="en-US" sz="2400" smtClean="0"/>
              <a:t> method if possible, but this is not absolutely required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666DA013-74D4-47E8-A04E-3A880983FB1A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Using the </a:t>
            </a:r>
            <a:r>
              <a:rPr lang="en-US" b="1" smtClean="0">
                <a:latin typeface="Courier New" pitchFamily="49" charset="0"/>
              </a:rPr>
              <a:t>Comparable</a:t>
            </a:r>
            <a:r>
              <a:rPr lang="en-US" smtClean="0"/>
              <a:t> Interface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 following example reworks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SelectionSort</a:t>
            </a:r>
            <a:r>
              <a:rPr lang="en-US" sz="2400" smtClean="0"/>
              <a:t> class from Chapter 6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new version,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GeneralizedSelectionSort</a:t>
            </a:r>
            <a:r>
              <a:rPr lang="en-US" sz="2400" smtClean="0"/>
              <a:t>, includes a method that can sort any partially filled array </a:t>
            </a:r>
            <a:r>
              <a:rPr lang="en-US" sz="2400" i="1" smtClean="0"/>
              <a:t>whose base type implements the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Comparable</a:t>
            </a:r>
            <a:r>
              <a:rPr lang="en-US" sz="2400" i="1" smtClean="0"/>
              <a:t> interface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It contains appropriate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indexOfSmallest</a:t>
            </a:r>
            <a:r>
              <a:rPr lang="en-US" sz="2000" smtClean="0"/>
              <a:t> and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interchange</a:t>
            </a:r>
            <a:r>
              <a:rPr lang="en-US" sz="2000" smtClean="0"/>
              <a:t> methods as well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Note:  Both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Double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400" smtClean="0"/>
              <a:t> classes implement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Comparable</a:t>
            </a:r>
            <a:r>
              <a:rPr lang="en-US" sz="2400" smtClean="0"/>
              <a:t> interface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Interfaces apply to classes only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A primitive type (e.g.,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double</a:t>
            </a:r>
            <a:r>
              <a:rPr lang="en-US" sz="2000" smtClean="0"/>
              <a:t>) cannot implement an interface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3361053A-0A27-4035-BA73-83EF15D74BC9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Interfaces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An </a:t>
            </a:r>
            <a:r>
              <a:rPr lang="en-US" sz="2400" i="1" smtClean="0"/>
              <a:t>interface</a:t>
            </a:r>
            <a:r>
              <a:rPr lang="en-US" sz="2400" smtClean="0"/>
              <a:t> is something like an extreme case of an abstract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However, </a:t>
            </a:r>
            <a:r>
              <a:rPr lang="en-US" sz="2000" i="1" smtClean="0"/>
              <a:t>an interface is not a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i="1" smtClean="0"/>
              <a:t>It is a type that can be satisfied by any class that implements the interface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syntax for defining an interface is similar to that of defining a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Except the word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interface</a:t>
            </a:r>
            <a:r>
              <a:rPr lang="en-US" sz="2000" smtClean="0"/>
              <a:t> is used in place of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An interface specifies a set of methods that any class that implements the interface must have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It contains method headings and constant definitions only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It contains no instance variables nor any complete method definitions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3429DEA3-3816-4CDE-B4C6-8F6B6B92DFBE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GeneralizedSelectionSort</a:t>
            </a:r>
            <a:r>
              <a:rPr lang="en-US" sz="3200" smtClean="0"/>
              <a:t> class:  </a:t>
            </a:r>
            <a:r>
              <a:rPr lang="en-US" sz="3200" b="1" smtClean="0">
                <a:latin typeface="Courier New" pitchFamily="49" charset="0"/>
              </a:rPr>
              <a:t>sort</a:t>
            </a:r>
            <a:r>
              <a:rPr lang="en-US" sz="3200" smtClean="0"/>
              <a:t> Method</a:t>
            </a:r>
            <a:endParaRPr lang="en-US" sz="2800" b="1" smtClean="0">
              <a:latin typeface="Courier New" pitchFamily="49" charset="0"/>
            </a:endParaRPr>
          </a:p>
        </p:txBody>
      </p:sp>
      <p:pic>
        <p:nvPicPr>
          <p:cNvPr id="32771" name="Picture 5" descr="D13_5_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66825"/>
            <a:ext cx="7543800" cy="482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B876F88B-ADAF-43CE-A86B-354EEED3129E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GeneralizedSelectionSort</a:t>
            </a:r>
            <a:r>
              <a:rPr lang="en-US" sz="3200" smtClean="0"/>
              <a:t> class:  </a:t>
            </a:r>
            <a:r>
              <a:rPr lang="en-US" sz="3200" b="1" smtClean="0">
                <a:latin typeface="Courier New" pitchFamily="49" charset="0"/>
              </a:rPr>
              <a:t>sort</a:t>
            </a:r>
            <a:r>
              <a:rPr lang="en-US" sz="3200" smtClean="0"/>
              <a:t> Method</a:t>
            </a:r>
            <a:endParaRPr lang="en-US" sz="2800" b="1" smtClean="0">
              <a:latin typeface="Courier New" pitchFamily="49" charset="0"/>
            </a:endParaRPr>
          </a:p>
        </p:txBody>
      </p:sp>
      <p:pic>
        <p:nvPicPr>
          <p:cNvPr id="33795" name="Picture 5" descr="D13_5_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28725"/>
            <a:ext cx="754380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62D118E6-4718-4330-888F-DC84F0FDE66A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b="1" smtClean="0">
                <a:latin typeface="Courier New" pitchFamily="49" charset="0"/>
              </a:rPr>
              <a:t>GeneralizedSelectionSort</a:t>
            </a:r>
            <a:r>
              <a:rPr lang="en-US" sz="3200" smtClean="0"/>
              <a:t> class:  </a:t>
            </a:r>
            <a:r>
              <a:rPr lang="en-US" sz="3200" b="1" smtClean="0">
                <a:latin typeface="Courier New" pitchFamily="49" charset="0"/>
              </a:rPr>
              <a:t>interchange</a:t>
            </a:r>
            <a:r>
              <a:rPr lang="en-US" sz="3200" smtClean="0"/>
              <a:t> Method</a:t>
            </a:r>
            <a:endParaRPr lang="en-US" sz="2400" b="1" smtClean="0">
              <a:latin typeface="Courier New" pitchFamily="49" charset="0"/>
            </a:endParaRPr>
          </a:p>
        </p:txBody>
      </p:sp>
      <p:pic>
        <p:nvPicPr>
          <p:cNvPr id="34819" name="Picture 4" descr="D13_5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2025" y="1752600"/>
            <a:ext cx="7496175" cy="3533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D1D275DC-7535-4E9E-BA91-35CCD703073E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Sorting Arrays of </a:t>
            </a:r>
            <a:r>
              <a:rPr lang="en-US" b="1" smtClean="0">
                <a:latin typeface="Courier New" pitchFamily="49" charset="0"/>
              </a:rPr>
              <a:t>Comparable</a:t>
            </a:r>
          </a:p>
        </p:txBody>
      </p:sp>
      <p:pic>
        <p:nvPicPr>
          <p:cNvPr id="35843" name="Picture 5" descr="D13_6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762000"/>
            <a:ext cx="7102475" cy="566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AC7A7223-038A-455E-B719-00123E35FA66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Sorting Arrays of </a:t>
            </a:r>
            <a:r>
              <a:rPr lang="en-US" b="1" smtClean="0">
                <a:latin typeface="Courier New" pitchFamily="49" charset="0"/>
              </a:rPr>
              <a:t>Comparable</a:t>
            </a:r>
          </a:p>
        </p:txBody>
      </p:sp>
      <p:pic>
        <p:nvPicPr>
          <p:cNvPr id="36867" name="Picture 5" descr="D13_6b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4875" y="1295400"/>
            <a:ext cx="7553325" cy="324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EC961CA5-6C33-4343-BCBA-23B6CD7FA088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Sorting Arrays of </a:t>
            </a:r>
            <a:r>
              <a:rPr lang="en-US" b="1" smtClean="0">
                <a:latin typeface="Courier New" pitchFamily="49" charset="0"/>
              </a:rPr>
              <a:t>Comparable</a:t>
            </a:r>
          </a:p>
        </p:txBody>
      </p:sp>
      <p:pic>
        <p:nvPicPr>
          <p:cNvPr id="37891" name="Picture 5" descr="D13_6b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1075" y="1219200"/>
            <a:ext cx="7477125" cy="418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8F0D7929-67CF-4917-A0C0-F7916767CBDF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Defined Constants in Interfaces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An interface can contain defined constants in addition to or instead of method headings</a:t>
            </a:r>
          </a:p>
          <a:p>
            <a:pPr lvl="1" eaLnBrk="1" hangingPunct="1"/>
            <a:r>
              <a:rPr lang="en-US" sz="2400" smtClean="0"/>
              <a:t>Any variables defined in an interface must be public, static, and final</a:t>
            </a:r>
          </a:p>
          <a:p>
            <a:pPr lvl="1" eaLnBrk="1" hangingPunct="1"/>
            <a:r>
              <a:rPr lang="en-US" sz="2400" smtClean="0"/>
              <a:t>Because this is understood, Java allows these modifiers to be omitted</a:t>
            </a:r>
          </a:p>
          <a:p>
            <a:pPr eaLnBrk="1" hangingPunct="1"/>
            <a:r>
              <a:rPr lang="en-US" sz="2800" smtClean="0"/>
              <a:t>Any class that implements the interface has access to these defined constants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5F440F05-66F4-4965-8A57-EF36E945E91E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Pitfall: Inconsistent Interfaces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In Java, a class can have only one base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prevents any inconsistencies arising from different definitions having the same method heading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In addition, a class may implement any number of interfaces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Since interfaces do not have method bodies, the above problem cannot arise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there are other types of inconsistencies that can arise</a:t>
            </a:r>
          </a:p>
          <a:p>
            <a:pPr lvl="1" eaLnBrk="1" hangingPunct="1">
              <a:lnSpc>
                <a:spcPct val="80000"/>
              </a:lnSpc>
            </a:pPr>
            <a:endParaRPr lang="en-US" sz="24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47FEF2FE-EEE1-4E8A-A6F3-1A6AEE98106D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Pitfall: Inconsistent Interfaces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When a class implements two interfaces: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One type of inconsistency will occur if the interfaces have constants with the same name, but with different values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Another type of inconsistency will occur if the interfaces contain methods with the same name but different return types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If a class definition implements two inconsistent interfaces, then that is an error, and the class definition is illegal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F663BB07-8CFD-4DEC-BEE3-41CCFE58D686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Serializable</a:t>
            </a:r>
            <a:r>
              <a:rPr lang="en-US" smtClean="0"/>
              <a:t> Interface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 extreme but commonly used example of an interface is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Serializable</a:t>
            </a:r>
            <a:r>
              <a:rPr lang="en-US" smtClean="0"/>
              <a:t> interface</a:t>
            </a:r>
          </a:p>
          <a:p>
            <a:pPr lvl="1" eaLnBrk="1" hangingPunct="1"/>
            <a:r>
              <a:rPr lang="en-US" smtClean="0"/>
              <a:t>It has no method headings and no defined constants: It is completely empty</a:t>
            </a:r>
          </a:p>
          <a:p>
            <a:pPr lvl="1" eaLnBrk="1" hangingPunct="1"/>
            <a:r>
              <a:rPr lang="en-US" smtClean="0"/>
              <a:t>It is used merely as a type tag that indicates to the system that it may implement file I/O in a particular way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CEF3BB8F-664A-4A67-AC7C-A91ECFBDEDA4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Interfaces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An interface serves a function similar to a base class, though it is not a base class</a:t>
            </a:r>
          </a:p>
          <a:p>
            <a:pPr lvl="1" eaLnBrk="1" hangingPunct="1"/>
            <a:r>
              <a:rPr lang="en-US" sz="2400" smtClean="0"/>
              <a:t>Some languages allow one class to be derived from two or more different base classes</a:t>
            </a:r>
          </a:p>
          <a:p>
            <a:pPr lvl="1" eaLnBrk="1" hangingPunct="1"/>
            <a:r>
              <a:rPr lang="en-US" sz="2400" smtClean="0"/>
              <a:t>This </a:t>
            </a:r>
            <a:r>
              <a:rPr lang="en-US" sz="2400" i="1" smtClean="0"/>
              <a:t>multiple inheritance</a:t>
            </a:r>
            <a:r>
              <a:rPr lang="en-US" sz="2400" smtClean="0"/>
              <a:t> is not allowed in Java</a:t>
            </a:r>
          </a:p>
          <a:p>
            <a:pPr lvl="1" eaLnBrk="1" hangingPunct="1"/>
            <a:r>
              <a:rPr lang="en-US" sz="2400" smtClean="0"/>
              <a:t>Instead, Java's way of approximating multiple inheritance is through interfaces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34471600-F604-43E0-B6DA-B1B54A886AE3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Cloneable</a:t>
            </a:r>
            <a:r>
              <a:rPr lang="en-US" smtClean="0"/>
              <a:t> Interface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Cloneable</a:t>
            </a:r>
            <a:r>
              <a:rPr lang="en-US" smtClean="0"/>
              <a:t> interface is another unusual example of a Java interface</a:t>
            </a:r>
          </a:p>
          <a:p>
            <a:pPr lvl="1" eaLnBrk="1" hangingPunct="1"/>
            <a:r>
              <a:rPr lang="en-US" smtClean="0"/>
              <a:t>It does not contain method headings or defined constants</a:t>
            </a:r>
          </a:p>
          <a:p>
            <a:pPr lvl="1" eaLnBrk="1" hangingPunct="1"/>
            <a:r>
              <a:rPr lang="en-US" smtClean="0"/>
              <a:t>It is used to indicate how the method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mtClean="0"/>
              <a:t> (inherited from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mtClean="0"/>
              <a:t> class) should be used and redefined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9236EF27-085B-477C-A07B-81C25453BF8F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Cloneable</a:t>
            </a:r>
            <a:r>
              <a:rPr lang="en-US" smtClean="0"/>
              <a:t> Interface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2672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Object.clone()</a:t>
            </a:r>
            <a:r>
              <a:rPr lang="en-US" sz="2800" smtClean="0"/>
              <a:t> does a bit-by-bit copy of the object's data in storage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If the data is all primitive type data or data of immutable class types (such as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String</a:t>
            </a:r>
            <a:r>
              <a:rPr lang="en-US" sz="2800" smtClean="0"/>
              <a:t>), then this is adequate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is the simple case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following is an example of a simple class that has no instance variables of a mutable class type, and no specified base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So the base class is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F1946C63-47F6-4E5E-BE73-7FC7B005222D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Implementation of the Method </a:t>
            </a:r>
            <a:r>
              <a:rPr lang="en-US" sz="3200" b="1" smtClean="0">
                <a:latin typeface="Courier New" pitchFamily="49" charset="0"/>
              </a:rPr>
              <a:t>clone: </a:t>
            </a:r>
            <a:r>
              <a:rPr lang="en-US" sz="3200" smtClean="0"/>
              <a:t>Simple Case</a:t>
            </a:r>
            <a:endParaRPr lang="en-US" sz="3200" b="1" smtClean="0">
              <a:latin typeface="Courier New" pitchFamily="49" charset="0"/>
            </a:endParaRPr>
          </a:p>
        </p:txBody>
      </p:sp>
      <p:pic>
        <p:nvPicPr>
          <p:cNvPr id="45059" name="Picture 6" descr="D13_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975" y="1314450"/>
            <a:ext cx="7515225" cy="508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09545D73-8A64-4DB7-AD0F-3879E570DBC8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Cloneable</a:t>
            </a:r>
            <a:r>
              <a:rPr lang="en-US" smtClean="0"/>
              <a:t> Interface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43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If the data in the object to be cloned includes instance variables whose type is a mutable class, then the simple implementation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400" smtClean="0"/>
              <a:t> would cause a </a:t>
            </a:r>
            <a:r>
              <a:rPr lang="en-US" sz="2400" i="1" smtClean="0"/>
              <a:t>privacy leak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When implementing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Cloneable</a:t>
            </a:r>
            <a:r>
              <a:rPr lang="en-US" sz="2400" smtClean="0"/>
              <a:t> interface for a class like this: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First invoke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clone</a:t>
            </a:r>
            <a:r>
              <a:rPr lang="en-US" sz="2000" smtClean="0"/>
              <a:t> method of the base class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000" smtClean="0"/>
              <a:t> (or whatever the base class is)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Then reset the values of any new instance variables whose types are mutable class types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 This is done by making copies of the instance variables by invoking </a:t>
            </a:r>
            <a:r>
              <a:rPr lang="en-US" sz="2000" i="1" smtClean="0"/>
              <a:t>their</a:t>
            </a:r>
            <a:r>
              <a:rPr lang="en-US" sz="2000" smtClean="0"/>
              <a:t> clone methods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1E853CD1-1115-4943-9EC1-E43C9B66250C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Cloneable</a:t>
            </a:r>
            <a:r>
              <a:rPr lang="en-US" smtClean="0"/>
              <a:t> Interface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343400"/>
          </a:xfrm>
        </p:spPr>
        <p:txBody>
          <a:bodyPr/>
          <a:lstStyle/>
          <a:p>
            <a:pPr eaLnBrk="1" hangingPunct="1"/>
            <a:r>
              <a:rPr lang="en-US" smtClean="0"/>
              <a:t>Note that this will work properly only if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Cloneable</a:t>
            </a:r>
            <a:r>
              <a:rPr lang="en-US" smtClean="0"/>
              <a:t> interface is implemented properly for the classes to which the instance variables belong</a:t>
            </a:r>
          </a:p>
          <a:p>
            <a:pPr lvl="1" eaLnBrk="1" hangingPunct="1"/>
            <a:r>
              <a:rPr lang="en-US" smtClean="0"/>
              <a:t> And for the classes to which any of the instance variables of the above classes belong, and so on and so forth</a:t>
            </a:r>
          </a:p>
          <a:p>
            <a:pPr eaLnBrk="1" hangingPunct="1"/>
            <a:r>
              <a:rPr lang="en-US" smtClean="0"/>
              <a:t>The following shows an example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979AD5BD-A531-45F1-8F77-BE9DF255FCB7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76200"/>
            <a:ext cx="7543800" cy="9144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200"/>
              <a:t>Implementation of the Method </a:t>
            </a:r>
            <a:r>
              <a:rPr lang="en-US" sz="3200" b="1">
                <a:latin typeface="Courier New" pitchFamily="49" charset="0"/>
              </a:rPr>
              <a:t>clone: </a:t>
            </a:r>
            <a:r>
              <a:rPr lang="en-US" sz="3200"/>
              <a:t>Harder Case</a:t>
            </a:r>
            <a:endParaRPr lang="en-US" sz="3200" b="1">
              <a:latin typeface="Courier New" pitchFamily="49" charset="0"/>
            </a:endParaRPr>
          </a:p>
        </p:txBody>
      </p:sp>
      <p:pic>
        <p:nvPicPr>
          <p:cNvPr id="48131" name="Picture 20" descr="savitch_c13d08"/>
          <p:cNvPicPr preferRelativeResize="0"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5904"/>
          <a:stretch>
            <a:fillRect/>
          </a:stretch>
        </p:blipFill>
        <p:spPr bwMode="auto">
          <a:xfrm>
            <a:off x="825500" y="1143000"/>
            <a:ext cx="6657975" cy="490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2" name="Picture 19" descr="savitch_c13d08"/>
          <p:cNvPicPr preferRelativeResize="0"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447" t="86761" r="37175" b="2409"/>
          <a:stretch>
            <a:fillRect/>
          </a:stretch>
        </p:blipFill>
        <p:spPr bwMode="auto">
          <a:xfrm>
            <a:off x="1565275" y="5791200"/>
            <a:ext cx="3794125" cy="63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8E404D1A-A2EF-4A34-8D3A-B9CC2972242A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Simple Uses of Inner Classes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Inner classes are classes defined within other classes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 class that includes the inner class is called the outer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There is no particular location where the  definition of the inner class (or classes) must be place within the outer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Placing it first or last, however, will guarantee that it is easy to find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2B75C328-CA57-498C-987D-18340A9DF62B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Simple Uses of Inner Classes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An inner class definition is a member of the outer class in the same way that the instance variables and methods of the outer class are members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An inner class is local to the outer class definition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name of an inner class may be reused for something else outside the outer class definition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the inner class is private, then the inner class cannot be accessed by name outside the definition of the outer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9DEB62E9-E3E4-466C-B9EE-F25742AC190E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Simple Uses of Inner Classes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543800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There are two main advantages to inner classes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They can make the outer class more self-contained since they are defined inside a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Both of their methods have access to each other's private methods and instance variables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Using an inner class as a helping class is one of the most useful applications of inner classes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used as a helping class, an inner class should be marked private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0F295DCD-E851-4960-8D40-76F04E90F1A9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6200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Tip:  Inner and Outer Classes Have Access to Each Other's Private Members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Within the definition of a method of an inner class: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is legal to reference a private instance variable of the outer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is legal to invoke a private method of the outer class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Within the definition of a method of the outer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is legal to reference a private instance variable of the inner class on an object of the inner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is legal to invoke a (nonstatic) method of the inner class as long as an object of the inner class is used as a calling object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Within the definition of the inner or outer classes, the modifiers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public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private</a:t>
            </a:r>
            <a:r>
              <a:rPr lang="en-US" sz="2400" smtClean="0"/>
              <a:t> are equivalent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85AC8317-BB84-4170-9DFD-6A9A68FF1A54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Interfaces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An interface and all of its method headings should be declared public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They cannot be given private, protected, or package access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When a class implements an interface, it must make all the methods in the interface public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Because an interface is a type, a method may be written with a parameter of an interface type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That parameter will accept as an argument any class that implements the interface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72C0C96D-0EB5-432B-BFB3-C88A73A66518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Class with an Inner Class</a:t>
            </a:r>
          </a:p>
        </p:txBody>
      </p:sp>
      <p:pic>
        <p:nvPicPr>
          <p:cNvPr id="53251" name="Picture 5" descr="D13_9_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7588" y="800100"/>
            <a:ext cx="7212012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911123F4-C78F-46F8-9C90-99CF59ADD851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Class with an Inner Class</a:t>
            </a:r>
          </a:p>
        </p:txBody>
      </p:sp>
      <p:pic>
        <p:nvPicPr>
          <p:cNvPr id="54275" name="Picture 4" descr="D13_9_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52500" y="1171575"/>
            <a:ext cx="7505700" cy="461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6E704E97-0498-4314-B24C-D59DA573A73C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Class with an Inner Class</a:t>
            </a:r>
          </a:p>
        </p:txBody>
      </p:sp>
      <p:pic>
        <p:nvPicPr>
          <p:cNvPr id="55299" name="Picture 4" descr="D13_9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838200"/>
            <a:ext cx="7134225" cy="561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C0D4AC54-BBB9-4329-92DF-7CE4FB63E698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.class</a:t>
            </a:r>
            <a:r>
              <a:rPr lang="en-US" smtClean="0"/>
              <a:t> File for an Inner Class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Compiling any class in Java produces a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.class</a:t>
            </a:r>
            <a:r>
              <a:rPr lang="en-US" sz="2800" smtClean="0"/>
              <a:t> file named </a:t>
            </a:r>
            <a:r>
              <a:rPr lang="en-US" sz="2800" b="1" i="1" smtClean="0">
                <a:solidFill>
                  <a:srgbClr val="034CA1"/>
                </a:solidFill>
                <a:latin typeface="Courier New" pitchFamily="49" charset="0"/>
              </a:rPr>
              <a:t>ClassName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.class</a:t>
            </a:r>
          </a:p>
          <a:p>
            <a:pPr eaLnBrk="1" hangingPunct="1"/>
            <a:r>
              <a:rPr lang="en-US" sz="2800" smtClean="0"/>
              <a:t>Compiling a class with one (or more) inner classes causes both (or more) classes to be compiled, and produces two (or more) .class files</a:t>
            </a:r>
          </a:p>
          <a:p>
            <a:pPr lvl="1" eaLnBrk="1" hangingPunct="1"/>
            <a:r>
              <a:rPr lang="en-US" sz="2400" smtClean="0"/>
              <a:t>Such as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ClassName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.class </a:t>
            </a:r>
            <a:r>
              <a:rPr lang="en-US" sz="2400" b="1" smtClean="0"/>
              <a:t>and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ClassName$InnerClassName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.class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9839C036-5B57-4574-9670-6BA707F71928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Static Inner Classes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 normal inner class has a connection between its objects and the outer class object that created the inner class object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allows an inner class definition to reference an instance variable, or invoke a method of the outer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There are certain situations, however, when an inner class must be static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an object of the inner class is created within a static method of the outer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the inner class must have static members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4FA4901C-8E86-4606-88D8-5D77DE26883E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Static Inner Classes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Since a static inner class has no connection to an object of the outer class, within an inner class method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Instance variables of the outer class cannot be referenced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Nonstatic methods of the outer class cannot be invoked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To invoke a static method or to name a static variable of a static inner class within the outer class, preface each with the name of the inner class and a dot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B5CB5797-5E67-495D-853E-C5202030710A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Public Inner Classes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962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If an inner class is marked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public</a:t>
            </a:r>
            <a:r>
              <a:rPr lang="en-US" sz="2800" smtClean="0"/>
              <a:t>, then it can be used outside of the outer class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In the case of a nonstatic inner class, it must be created using an object of the outer class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BankAccount account = new BankAccount();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BankAccount.Money amount = 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account.new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Money("41.99");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Note that the prefix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account.</a:t>
            </a:r>
            <a:r>
              <a:rPr lang="en-US" sz="2400" smtClean="0"/>
              <a:t> must come before </a:t>
            </a:r>
            <a:r>
              <a:rPr lang="en-US" sz="2400" b="1" i="1" smtClean="0">
                <a:solidFill>
                  <a:srgbClr val="034CA1"/>
                </a:solidFill>
                <a:latin typeface="Courier New" pitchFamily="49" charset="0"/>
              </a:rPr>
              <a:t>new</a:t>
            </a:r>
            <a:endParaRPr lang="en-US" sz="2400" smtClean="0"/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new object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amount</a:t>
            </a:r>
            <a:r>
              <a:rPr lang="en-US" sz="2400" smtClean="0"/>
              <a:t> can now invoke methods from the inner class, but only from the inner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8F226EF8-F883-49C6-9E5C-8F9A0C0F2568}" type="slidenum">
              <a:rPr lang="en-US"/>
              <a:pPr>
                <a:defRPr/>
              </a:pPr>
              <a:t>46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Public Inner Classes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848600" cy="4038600"/>
          </a:xfrm>
        </p:spPr>
        <p:txBody>
          <a:bodyPr/>
          <a:lstStyle/>
          <a:p>
            <a:pPr eaLnBrk="1" hangingPunct="1"/>
            <a:r>
              <a:rPr lang="en-US" smtClean="0"/>
              <a:t>In the case of a static inner class, the procedure is similar to, but simpler than, that for nonstatic inner classes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OuterClass.InnerClass innerObject = 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          new OuterClass.InnerClass();</a:t>
            </a:r>
          </a:p>
          <a:p>
            <a:pPr lvl="1" eaLnBrk="1" hangingPunct="1"/>
            <a:r>
              <a:rPr lang="en-US" smtClean="0"/>
              <a:t>Note that all of the following are acceptable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innerObject.nonstaticMethod();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innerObject.staticMethod();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OuterClass.InnerClass.staticMethod();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C7B023AD-92C3-4D0F-88D3-342A54D9CA92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Tip:  Referring to a Method of the Outer Class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If a method is invoked in an inner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the inner class has no such method, then it is assumed to be an invocation of the method of that name in the outer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both the inner and outer class have a method with the same name, then it is assumed to be an invocation of the method in the inner class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both the inner and outer class have a method with the same name, and the intent is to invoke the method in the outer class, then the following invocation must be used: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OuterClassName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.this.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methodName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()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CF028354-D1DE-4BBB-8363-61AA28381FB5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Nesting Inner Classes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It is legal to nest inner classes within inner classes</a:t>
            </a:r>
          </a:p>
          <a:p>
            <a:pPr lvl="1" eaLnBrk="1" hangingPunct="1"/>
            <a:r>
              <a:rPr lang="en-US" sz="2400" smtClean="0"/>
              <a:t>The rules are the same as before, but the names get longer</a:t>
            </a:r>
          </a:p>
          <a:p>
            <a:pPr lvl="1" eaLnBrk="1" hangingPunct="1"/>
            <a:r>
              <a:rPr lang="en-US" sz="2400" smtClean="0"/>
              <a:t>Given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400" smtClean="0"/>
              <a:t>, which has public inner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B</a:t>
            </a:r>
            <a:r>
              <a:rPr lang="en-US" sz="2400" smtClean="0"/>
              <a:t>, which has public inner class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C</a:t>
            </a:r>
            <a:r>
              <a:rPr lang="en-US" sz="2400" smtClean="0"/>
              <a:t>, then the following is valid: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 aObject = new A();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A.B bObject = aObject.new B();</a:t>
            </a:r>
          </a:p>
          <a:p>
            <a:pPr lvl="2" eaLnBrk="1" hangingPunct="1"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A.B.C cObject = bObject.new C();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A248C8BB-BF36-407D-90E2-E88310005CF9}" type="slidenum">
              <a:rPr lang="en-US"/>
              <a:pPr>
                <a:defRPr/>
              </a:pPr>
              <a:t>49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</a:t>
            </a:r>
            <a:r>
              <a:rPr lang="en-US" b="1" smtClean="0">
                <a:latin typeface="Courier New" pitchFamily="49" charset="0"/>
              </a:rPr>
              <a:t>Ordered</a:t>
            </a:r>
            <a:r>
              <a:rPr lang="en-US" smtClean="0"/>
              <a:t> Interface</a:t>
            </a:r>
          </a:p>
        </p:txBody>
      </p:sp>
      <p:pic>
        <p:nvPicPr>
          <p:cNvPr id="17411" name="Picture 4" descr="D13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925" y="1428750"/>
            <a:ext cx="7762875" cy="331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8B249483-EC51-4C51-BD67-9892ECEBB96C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Inner Classes and Inheritance</a:t>
            </a:r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Given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OuterClass</a:t>
            </a:r>
            <a:r>
              <a:rPr lang="en-US" sz="2800" smtClean="0"/>
              <a:t> that has an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InnerClass</a:t>
            </a:r>
          </a:p>
          <a:p>
            <a:pPr lvl="1" eaLnBrk="1" hangingPunct="1"/>
            <a:r>
              <a:rPr lang="en-US" sz="2400" smtClean="0"/>
              <a:t>Any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DerivedClass</a:t>
            </a:r>
            <a:r>
              <a:rPr lang="en-US" sz="2400" smtClean="0"/>
              <a:t>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OuterClass</a:t>
            </a:r>
            <a:r>
              <a:rPr lang="en-US" sz="2400" smtClean="0"/>
              <a:t> will automatically have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InnerClass</a:t>
            </a:r>
            <a:r>
              <a:rPr lang="en-US" sz="2400" smtClean="0"/>
              <a:t> as an inner class</a:t>
            </a:r>
          </a:p>
          <a:p>
            <a:pPr lvl="1" eaLnBrk="1" hangingPunct="1"/>
            <a:r>
              <a:rPr lang="en-US" sz="2400" smtClean="0"/>
              <a:t>In this case,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DerivedClass</a:t>
            </a:r>
            <a:r>
              <a:rPr lang="en-US" sz="2400" smtClean="0"/>
              <a:t> cannot override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InnerClass</a:t>
            </a:r>
          </a:p>
          <a:p>
            <a:pPr eaLnBrk="1" hangingPunct="1"/>
            <a:r>
              <a:rPr lang="en-US" sz="2800" smtClean="0"/>
              <a:t>An outer class can be a derived class</a:t>
            </a:r>
          </a:p>
          <a:p>
            <a:pPr eaLnBrk="1" hangingPunct="1"/>
            <a:r>
              <a:rPr lang="en-US" sz="2800" smtClean="0"/>
              <a:t>An inner class can be a derived class also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BF53206B-B68B-435E-935E-4C03C41F2D5C}" type="slidenum">
              <a:rPr lang="en-US"/>
              <a:pPr>
                <a:defRPr/>
              </a:pPr>
              <a:t>50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Anonymous Classes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If an object is to be created, but there is no need to name the object's class, then an </a:t>
            </a:r>
            <a:r>
              <a:rPr lang="en-US" sz="2400" i="1" smtClean="0"/>
              <a:t>anonymous class</a:t>
            </a:r>
            <a:r>
              <a:rPr lang="en-US" sz="2400" smtClean="0"/>
              <a:t> definition can be used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class definition is embedded inside the expression with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new</a:t>
            </a:r>
            <a:r>
              <a:rPr lang="en-US" sz="2000" smtClean="0"/>
              <a:t> operator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Anonymous classes are sometimes used when they are to be assigned to a variable of another type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other type must be such that an object of the anonymous class is also an object of the other type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other type is usually a Java interface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1B3C5B83-2E87-47D5-AE76-FF22D9C44E88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Anonymous Classes</a:t>
            </a:r>
          </a:p>
        </p:txBody>
      </p:sp>
      <p:pic>
        <p:nvPicPr>
          <p:cNvPr id="65539" name="Picture 4" descr="D13_1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47800"/>
            <a:ext cx="75438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EEA4F268-7907-4FF6-815B-49C38CFBDF70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Anonymous Classes</a:t>
            </a:r>
          </a:p>
        </p:txBody>
      </p:sp>
      <p:pic>
        <p:nvPicPr>
          <p:cNvPr id="66563" name="Picture 4" descr="D13_1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776288"/>
            <a:ext cx="6677025" cy="570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490CF653-AAB0-41BB-9F6F-9E25BB831568}" type="slidenum">
              <a:rPr lang="en-US"/>
              <a:pPr>
                <a:defRPr/>
              </a:pPr>
              <a:t>53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Anonymous Classes</a:t>
            </a:r>
          </a:p>
        </p:txBody>
      </p:sp>
      <p:pic>
        <p:nvPicPr>
          <p:cNvPr id="67587" name="Picture 4" descr="D13_11c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600200"/>
            <a:ext cx="7539038" cy="342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14F32738-790B-4AB9-A3FB-A29923B444EC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Interfaces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</a:pPr>
            <a:r>
              <a:rPr lang="en-US" sz="2400" smtClean="0"/>
              <a:t>To </a:t>
            </a:r>
            <a:r>
              <a:rPr lang="en-US" sz="2400" i="1" smtClean="0"/>
              <a:t>implement an interface</a:t>
            </a:r>
            <a:r>
              <a:rPr lang="en-US" sz="2400" smtClean="0"/>
              <a:t>, a concrete class must do two things: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en-US" sz="2000" smtClean="0"/>
              <a:t>It must include the phrase</a:t>
            </a:r>
          </a:p>
          <a:p>
            <a:pPr marL="1371600" lvl="2" indent="-457200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implements </a:t>
            </a:r>
            <a:r>
              <a:rPr lang="en-US" sz="2000" b="1" i="1" smtClean="0">
                <a:solidFill>
                  <a:srgbClr val="034CA1"/>
                </a:solidFill>
                <a:latin typeface="Courier New" pitchFamily="49" charset="0"/>
              </a:rPr>
              <a:t>Interface_Name</a:t>
            </a:r>
          </a:p>
          <a:p>
            <a:pPr marL="1371600" lvl="2" indent="-457200" eaLnBrk="1" hangingPunct="1">
              <a:lnSpc>
                <a:spcPct val="80000"/>
              </a:lnSpc>
              <a:buFontTx/>
              <a:buNone/>
            </a:pPr>
            <a:r>
              <a:rPr lang="en-US" sz="2000" smtClean="0"/>
              <a:t>at the start of the class definition</a:t>
            </a:r>
          </a:p>
          <a:p>
            <a:pPr marL="1371600" lvl="2" indent="-457200" eaLnBrk="1" hangingPunct="1">
              <a:lnSpc>
                <a:spcPct val="80000"/>
              </a:lnSpc>
              <a:buFont typeface="Arial" charset="0"/>
              <a:buChar char="–"/>
            </a:pPr>
            <a:r>
              <a:rPr lang="en-US" sz="2000" smtClean="0"/>
              <a:t>If more than one interface is implemented, each is listed, separated by commas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AutoNum type="arabicPeriod"/>
            </a:pPr>
            <a:r>
              <a:rPr lang="en-US" sz="2400" smtClean="0"/>
              <a:t>The class must implement </a:t>
            </a:r>
            <a:r>
              <a:rPr lang="en-US" sz="2400" i="1" smtClean="0"/>
              <a:t>all</a:t>
            </a:r>
            <a:r>
              <a:rPr lang="en-US" sz="2400" smtClean="0"/>
              <a:t> the method headings listed in the definition(s) of the interface(s)</a:t>
            </a:r>
          </a:p>
          <a:p>
            <a:pPr marL="609600" indent="-609600" eaLnBrk="1" hangingPunct="1">
              <a:lnSpc>
                <a:spcPct val="80000"/>
              </a:lnSpc>
            </a:pPr>
            <a:r>
              <a:rPr lang="en-US" sz="2800" smtClean="0"/>
              <a:t>Note the use of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Object</a:t>
            </a:r>
            <a:r>
              <a:rPr lang="en-US" sz="2800" smtClean="0"/>
              <a:t> as the parameter type in the following examples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E10F55F0-6364-4FFE-BFE2-B54DA0612631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Implementation of an Interface</a:t>
            </a:r>
          </a:p>
        </p:txBody>
      </p:sp>
      <p:pic>
        <p:nvPicPr>
          <p:cNvPr id="19459" name="Picture 4" descr="D13_2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23925" y="1295400"/>
            <a:ext cx="7762875" cy="3916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A5EF2B12-00B4-47C7-B8A3-96F8E008B9A4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Implementation of an Interface</a:t>
            </a:r>
          </a:p>
        </p:txBody>
      </p:sp>
      <p:pic>
        <p:nvPicPr>
          <p:cNvPr id="20483" name="Picture 4" descr="D13_2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550" y="1295400"/>
            <a:ext cx="7791450" cy="380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CEC2B49A-7709-46A1-AEC9-6622C94563D7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600" b="1" dirty="0" smtClean="0"/>
              <a:t>Abstract Classes Implementing Interfaces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Abstract classes may implement one or more interfaces</a:t>
            </a:r>
          </a:p>
          <a:p>
            <a:pPr lvl="1" eaLnBrk="1" hangingPunct="1"/>
            <a:r>
              <a:rPr lang="en-US" dirty="0" smtClean="0"/>
              <a:t>Any method headings given in the interface that are not given definitions are made into abstract methods</a:t>
            </a:r>
          </a:p>
          <a:p>
            <a:pPr eaLnBrk="1" hangingPunct="1"/>
            <a:r>
              <a:rPr lang="en-US" dirty="0" smtClean="0"/>
              <a:t>A concrete class must give definitions for all the method headings given in the abstract class </a:t>
            </a:r>
            <a:r>
              <a:rPr lang="en-US" i="1" dirty="0" smtClean="0"/>
              <a:t>and the interface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13-</a:t>
            </a:r>
            <a:fld id="{15365AFA-C759-4274-A128-3E8D2C57A686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IW_TYPE_IMAGE" val="Text Box 3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3225</Words>
  <Application>Microsoft Office PowerPoint</Application>
  <PresentationFormat>On-screen Show (4:3)</PresentationFormat>
  <Paragraphs>384</Paragraphs>
  <Slides>54</Slides>
  <Notes>54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Office Theme</vt:lpstr>
      <vt:lpstr>Chapter 13</vt:lpstr>
      <vt:lpstr>Interfaces</vt:lpstr>
      <vt:lpstr>Interfaces</vt:lpstr>
      <vt:lpstr>Interfaces</vt:lpstr>
      <vt:lpstr>The Ordered Interface</vt:lpstr>
      <vt:lpstr>Interfaces</vt:lpstr>
      <vt:lpstr>Implementation of an Interface</vt:lpstr>
      <vt:lpstr>Implementation of an Interface</vt:lpstr>
      <vt:lpstr>Abstract Classes Implementing Interfaces</vt:lpstr>
      <vt:lpstr>An Abstract Class Implementing an Interface</vt:lpstr>
      <vt:lpstr>Derived Interfaces</vt:lpstr>
      <vt:lpstr>Extending an Interface</vt:lpstr>
      <vt:lpstr>Pitfall:  Interface Semantics Are Not Enforced</vt:lpstr>
      <vt:lpstr>The Comparable Interface</vt:lpstr>
      <vt:lpstr>The Comparable Interface</vt:lpstr>
      <vt:lpstr>The Comparable Interface Semantics</vt:lpstr>
      <vt:lpstr>The Comparable Interface Semantics</vt:lpstr>
      <vt:lpstr>The Comparable Interface Semantics</vt:lpstr>
      <vt:lpstr>Using the Comparable Interface</vt:lpstr>
      <vt:lpstr>GeneralizedSelectionSort class:  sort Method</vt:lpstr>
      <vt:lpstr>GeneralizedSelectionSort class:  sort Method</vt:lpstr>
      <vt:lpstr>GeneralizedSelectionSort class:  interchange Method</vt:lpstr>
      <vt:lpstr>Sorting Arrays of Comparable</vt:lpstr>
      <vt:lpstr>Sorting Arrays of Comparable</vt:lpstr>
      <vt:lpstr>Sorting Arrays of Comparable</vt:lpstr>
      <vt:lpstr>Defined Constants in Interfaces</vt:lpstr>
      <vt:lpstr>Pitfall: Inconsistent Interfaces</vt:lpstr>
      <vt:lpstr>Pitfall: Inconsistent Interfaces</vt:lpstr>
      <vt:lpstr>The Serializable Interface</vt:lpstr>
      <vt:lpstr>The Cloneable Interface</vt:lpstr>
      <vt:lpstr>The Cloneable Interface</vt:lpstr>
      <vt:lpstr>Implementation of the Method clone: Simple Case</vt:lpstr>
      <vt:lpstr>The Cloneable Interface</vt:lpstr>
      <vt:lpstr>The Cloneable Interface</vt:lpstr>
      <vt:lpstr>Implementation of the Method clone: Harder Case</vt:lpstr>
      <vt:lpstr>Simple Uses of Inner Classes</vt:lpstr>
      <vt:lpstr>Simple Uses of Inner Classes</vt:lpstr>
      <vt:lpstr>Simple Uses of Inner Classes</vt:lpstr>
      <vt:lpstr>Tip:  Inner and Outer Classes Have Access to Each Other's Private Members</vt:lpstr>
      <vt:lpstr>Class with an Inner Class</vt:lpstr>
      <vt:lpstr>Class with an Inner Class</vt:lpstr>
      <vt:lpstr>Class with an Inner Class</vt:lpstr>
      <vt:lpstr>The .class File for an Inner Class</vt:lpstr>
      <vt:lpstr>Static Inner Classes</vt:lpstr>
      <vt:lpstr>Static Inner Classes</vt:lpstr>
      <vt:lpstr>Public Inner Classes</vt:lpstr>
      <vt:lpstr>Public Inner Classes</vt:lpstr>
      <vt:lpstr>Tip:  Referring to a Method of the Outer Class</vt:lpstr>
      <vt:lpstr>Nesting Inner Classes</vt:lpstr>
      <vt:lpstr>Inner Classes and Inheritance</vt:lpstr>
      <vt:lpstr>Anonymous Classes</vt:lpstr>
      <vt:lpstr>Anonymous Classes</vt:lpstr>
      <vt:lpstr>Anonymous Classes</vt:lpstr>
      <vt:lpstr>Anonymous Classes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Kenrick</dc:creator>
  <cp:lastModifiedBy>Binod</cp:lastModifiedBy>
  <cp:revision>23</cp:revision>
  <dcterms:created xsi:type="dcterms:W3CDTF">2006-08-16T00:00:00Z</dcterms:created>
  <dcterms:modified xsi:type="dcterms:W3CDTF">2016-02-03T13:17:47Z</dcterms:modified>
</cp:coreProperties>
</file>